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sldIdLst>
    <p:sldId id="256" r:id="rId3"/>
    <p:sldId id="257" r:id="rId4"/>
    <p:sldId id="279" r:id="rId5"/>
    <p:sldId id="258" r:id="rId6"/>
    <p:sldId id="280" r:id="rId7"/>
    <p:sldId id="259" r:id="rId8"/>
    <p:sldId id="260" r:id="rId9"/>
    <p:sldId id="281" r:id="rId10"/>
    <p:sldId id="261" r:id="rId11"/>
    <p:sldId id="282" r:id="rId12"/>
    <p:sldId id="262" r:id="rId13"/>
    <p:sldId id="283" r:id="rId14"/>
    <p:sldId id="263" r:id="rId15"/>
    <p:sldId id="284" r:id="rId16"/>
    <p:sldId id="264" r:id="rId17"/>
    <p:sldId id="285" r:id="rId18"/>
    <p:sldId id="265" r:id="rId19"/>
    <p:sldId id="266" r:id="rId20"/>
    <p:sldId id="268" r:id="rId21"/>
    <p:sldId id="269" r:id="rId22"/>
    <p:sldId id="270" r:id="rId23"/>
    <p:sldId id="271" r:id="rId24"/>
    <p:sldId id="286" r:id="rId25"/>
    <p:sldId id="273" r:id="rId26"/>
    <p:sldId id="274" r:id="rId27"/>
    <p:sldId id="275" r:id="rId28"/>
    <p:sldId id="276" r:id="rId29"/>
    <p:sldId id="277" r:id="rId30"/>
    <p:sldId id="278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990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48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361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894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056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50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99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575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19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655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496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13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D4D3B5F-6928-481E-852B-FEA300EA78BE}" type="datetimeFigureOut">
              <a:rPr lang="fr-FR" smtClean="0"/>
              <a:t>09/12/2019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32AC41-3219-4E7E-BAE3-6920543F5DE6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40000"/>
                <a:satMod val="350000"/>
              </a:schemeClr>
            </a:gs>
            <a:gs pos="32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654" y="2283837"/>
            <a:ext cx="7784612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Les végétaux , arbres et arbustes fleurissant en hiver</a:t>
            </a:r>
            <a:endParaRPr lang="fr-F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6" name="Picture 2" descr="C:\Users\alain\Desktop\hi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967"/>
            <a:ext cx="2571573" cy="14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ain\Desktop\hiver.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0648"/>
            <a:ext cx="1862649" cy="124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lain\AppData\Local\Microsoft\Windows\Temporary Internet Files\Content.IE5\XNKTEC28\winter_landscape_trees_winter_nature_contrast_snow_light_mountain-107878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104" y="4869160"/>
            <a:ext cx="2498643" cy="187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917185"/>
            <a:ext cx="2370576" cy="177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 descr="C:\Users\alain\AppData\Local\Microsoft\Windows\Temporary Internet Files\Content.IE5\M6JTYPWF\2017-08-20-09-59-55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1546"/>
            <a:ext cx="2921199" cy="194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55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ain\AppData\Local\Microsoft\Windows\Temporary Internet Files\Content.IE5\85KYHC6G\Chimonanthus_praecox_00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0580"/>
            <a:ext cx="8423948" cy="576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45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5238" y="1628800"/>
            <a:ext cx="8229600" cy="2088232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	 </a:t>
            </a:r>
            <a:r>
              <a:rPr lang="fr-FR" b="1" dirty="0" smtClean="0"/>
              <a:t>Feuilles </a:t>
            </a:r>
            <a:r>
              <a:rPr lang="fr-FR" b="1" dirty="0"/>
              <a:t>persistantes liserées de jaune . </a:t>
            </a:r>
            <a:r>
              <a:rPr lang="fr-FR" b="1" dirty="0" smtClean="0"/>
              <a:t>	Fleurs </a:t>
            </a:r>
            <a:r>
              <a:rPr lang="fr-FR" b="1" dirty="0"/>
              <a:t>roses carminées très parfumées de </a:t>
            </a:r>
            <a:r>
              <a:rPr lang="fr-FR" b="1" dirty="0" smtClean="0"/>
              <a:t>	janvier </a:t>
            </a:r>
            <a:r>
              <a:rPr lang="fr-FR" b="1" dirty="0"/>
              <a:t>à mars . Sol léger et drainé , </a:t>
            </a:r>
            <a:r>
              <a:rPr lang="fr-FR" b="1" dirty="0" smtClean="0"/>
              <a:t>	exposition </a:t>
            </a:r>
            <a:r>
              <a:rPr lang="fr-FR" b="1" dirty="0"/>
              <a:t>abritée .</a:t>
            </a:r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89721" y="476672"/>
            <a:ext cx="8156785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F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Daphné </a:t>
            </a:r>
            <a:r>
              <a:rPr lang="fr-FR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odora ''</a:t>
            </a:r>
            <a:r>
              <a:rPr lang="fr-FR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marginata</a:t>
            </a:r>
            <a:r>
              <a:rPr lang="fr-FR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'' </a:t>
            </a:r>
          </a:p>
        </p:txBody>
      </p:sp>
      <p:pic>
        <p:nvPicPr>
          <p:cNvPr id="9218" name="Picture 2" descr="C:\Users\alain\AppData\Local\Microsoft\Windows\Temporary Internet Files\Content.IE5\M6JTYPWF\1258px-Daphne_odora_A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4" y="3809347"/>
            <a:ext cx="3536056" cy="28786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lain\AppData\Local\Microsoft\Windows\Temporary Internet Files\Content.IE5\AS2Y1BBA\5395233680_d29c45493d_b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09347"/>
            <a:ext cx="3850472" cy="28878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77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lain\AppData\Local\Microsoft\Windows\Temporary Internet Files\Content.IE5\XNKTEC28\5622657022_e04ee75dca_z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4712"/>
            <a:ext cx="7703509" cy="57776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46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lain\AppData\Local\Microsoft\Windows\Temporary Internet Files\Content.IE5\85KYHC6G\Hamamelis_intermedia_Aphrodite_(toverhazelaar)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8784976" cy="658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3439044"/>
            <a:ext cx="8229600" cy="3096344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Feuillage </a:t>
            </a:r>
            <a:r>
              <a:rPr lang="fr-FR" dirty="0">
                <a:solidFill>
                  <a:schemeClr val="bg1"/>
                </a:solidFill>
              </a:rPr>
              <a:t>caduc rappelant celui du noisetier se colorant jaune en automne . </a:t>
            </a:r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Fleurs </a:t>
            </a:r>
            <a:r>
              <a:rPr lang="fr-FR" dirty="0">
                <a:solidFill>
                  <a:schemeClr val="bg1"/>
                </a:solidFill>
              </a:rPr>
              <a:t>jaunes de novembre à janvier , assez  curieuses (un peu semblables au lichen) parfumées  .</a:t>
            </a:r>
          </a:p>
          <a:p>
            <a:r>
              <a:rPr lang="fr-FR" dirty="0">
                <a:solidFill>
                  <a:schemeClr val="bg1"/>
                </a:solidFill>
              </a:rPr>
              <a:t>Arbuste rustique  à planter en sol léger , frais mais bien drainé  &amp; non calcaire </a:t>
            </a:r>
            <a:r>
              <a:rPr lang="fr-FR" dirty="0" smtClean="0">
                <a:solidFill>
                  <a:schemeClr val="bg1"/>
                </a:solidFill>
              </a:rPr>
              <a:t>.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H 2,50m x 2,00m </a:t>
            </a:r>
          </a:p>
          <a:p>
            <a:r>
              <a:rPr lang="fr-FR" dirty="0"/>
              <a:t> </a:t>
            </a:r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475656" y="260648"/>
            <a:ext cx="3817072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Hamamelis</a:t>
            </a:r>
            <a:endParaRPr lang="fr-F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17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lain\AppData\Local\Microsoft\Windows\Temporary Internet Files\Content.IE5\M6JTYPWF\Vernal_Witch-hazel_Hamamelis_vernalis_'New_Year's_Gold'_Leaves_3264px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22" y="321534"/>
            <a:ext cx="3772213" cy="282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lain\AppData\Local\Microsoft\Windows\Temporary Internet Files\Content.IE5\AS2Y1BBA\92692484_09c91b23e9_z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20" y="3429001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lain\AppData\Local\Microsoft\Windows\Temporary Internet Files\Content.IE5\XNKTEC28\Hamamelis_mollis_dans_le_parc_floral_de_Paris1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21534"/>
            <a:ext cx="4142963" cy="591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73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2996952"/>
            <a:ext cx="8064896" cy="1872208"/>
          </a:xfrm>
        </p:spPr>
        <p:txBody>
          <a:bodyPr/>
          <a:lstStyle/>
          <a:p>
            <a:r>
              <a:rPr lang="fr-FR" b="1" dirty="0"/>
              <a:t>L</a:t>
            </a:r>
            <a:r>
              <a:rPr lang="fr-FR" b="1" dirty="0" smtClean="0"/>
              <a:t>es </a:t>
            </a:r>
            <a:r>
              <a:rPr lang="fr-FR" b="1" dirty="0"/>
              <a:t>femelles uniquement portent les fruits . Plantation en sol acide .</a:t>
            </a:r>
          </a:p>
          <a:p>
            <a:r>
              <a:rPr lang="fr-FR" b="1" dirty="0"/>
              <a:t>Feuillage vert ou panaché .</a:t>
            </a:r>
          </a:p>
          <a:p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611560" y="-92458"/>
            <a:ext cx="48472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dirty="0"/>
              <a:t> </a:t>
            </a:r>
          </a:p>
          <a:p>
            <a:pPr algn="ctr"/>
            <a:r>
              <a:rPr lang="fr-FR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Houx</a:t>
            </a:r>
            <a:r>
              <a:rPr lang="fr-FR" sz="5400" dirty="0">
                <a:solidFill>
                  <a:srgbClr val="FF0000"/>
                </a:solidFill>
              </a:rPr>
              <a:t> </a:t>
            </a:r>
            <a:endParaRPr lang="fr-FR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alain\AppData\Local\Microsoft\Windows\Temporary Internet Files\Content.IE5\85KYHC6G\holly-6175_960_72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92696"/>
            <a:ext cx="1751179" cy="13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ain\AppData\Local\Microsoft\Windows\Temporary Internet Files\Content.IE5\XNKTEC28\1200px-Illustration_Ilex_aquifolium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571501" cy="263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alain\AppData\Local\Microsoft\Windows\Temporary Internet Files\Content.IE5\XNKTEC28\Houx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05064"/>
            <a:ext cx="2163952" cy="216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7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lain\AppData\Local\Microsoft\Windows\Temporary Internet Files\Content.IE5\FNRWE1L6\Houx_'Aureo-marginata'0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20" y="548680"/>
            <a:ext cx="3888432" cy="2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lain\AppData\Local\Microsoft\Windows\Temporary Internet Files\Content.IE5\B6XYKUOG\IMG_6735_(2)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8680"/>
            <a:ext cx="3478775" cy="545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alain\AppData\Local\Microsoft\Windows\Temporary Internet Files\Content.IE5\J5RKWXJ5\Ilex-aquifolium_(Europaeische_Stechpalme-1)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9" y="3652757"/>
            <a:ext cx="3200074" cy="239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5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2996952"/>
            <a:ext cx="8229600" cy="2913187"/>
          </a:xfrm>
        </p:spPr>
        <p:txBody>
          <a:bodyPr>
            <a:normAutofit fontScale="70000" lnSpcReduction="20000"/>
          </a:bodyPr>
          <a:lstStyle/>
          <a:p>
            <a:endParaRPr lang="fr-FR" dirty="0" smtClean="0"/>
          </a:p>
          <a:p>
            <a:r>
              <a:rPr lang="fr-FR" sz="4200" b="1" dirty="0" smtClean="0"/>
              <a:t> </a:t>
            </a:r>
            <a:r>
              <a:rPr lang="fr-FR" sz="4200" b="1" dirty="0"/>
              <a:t>F</a:t>
            </a:r>
            <a:r>
              <a:rPr lang="fr-FR" sz="4200" b="1" dirty="0" smtClean="0"/>
              <a:t>euillage </a:t>
            </a:r>
            <a:r>
              <a:rPr lang="fr-FR" sz="4200" b="1" dirty="0"/>
              <a:t>vert ou rouge  selon les espèces (semblables au cotonéaster) </a:t>
            </a:r>
            <a:r>
              <a:rPr lang="fr-FR" sz="4200" b="1" dirty="0" smtClean="0"/>
              <a:t>.</a:t>
            </a:r>
          </a:p>
          <a:p>
            <a:r>
              <a:rPr lang="fr-FR" sz="4200" b="1" dirty="0" smtClean="0"/>
              <a:t>Fleurs </a:t>
            </a:r>
            <a:r>
              <a:rPr lang="fr-FR" sz="4200" b="1" dirty="0"/>
              <a:t>blanches , roses  ou rouges en février /mars . Terrain acide, humifère &amp; drainé . </a:t>
            </a:r>
            <a:endParaRPr lang="fr-FR" sz="4200" b="1" dirty="0" smtClean="0"/>
          </a:p>
          <a:p>
            <a:r>
              <a:rPr lang="fr-FR" sz="4200" b="1" dirty="0" smtClean="0"/>
              <a:t>H </a:t>
            </a:r>
            <a:r>
              <a:rPr lang="fr-FR" sz="4200" b="1" dirty="0"/>
              <a:t>1,20m x 1,50m </a:t>
            </a:r>
          </a:p>
          <a:p>
            <a:pPr marL="0" indent="0">
              <a:buNone/>
            </a:pPr>
            <a:r>
              <a:rPr lang="fr-FR" sz="4200" dirty="0"/>
              <a:t> </a:t>
            </a:r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23528" y="553853"/>
            <a:ext cx="6336704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Loropétalum</a:t>
            </a:r>
            <a:endParaRPr lang="fr-FR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alain\AppData\Local\Microsoft\Windows\Temporary Internet Files\Content.IE5\85KYHC6G\Loropetalum_chinense_-_United_States_Botanic_Garden_-_DSC09634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808" y="908720"/>
            <a:ext cx="2662843" cy="199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lain\AppData\Local\Microsoft\Windows\Temporary Internet Files\Content.IE5\M6FRUE24\8541-Plum-Delight-Loropetalum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41053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lain\AppData\Local\Microsoft\Windows\Temporary Internet Files\Content.IE5\85KYHC6G\Loropetalum_chinense_var_rubrum_トキワマンサク_常磐万作_DSCF786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49080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07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9718" y="548680"/>
            <a:ext cx="6988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Mahonia '' </a:t>
            </a:r>
            <a:r>
              <a:rPr lang="fr-FR" sz="5400" b="1" cap="none" spc="0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aquifolium</a:t>
            </a:r>
            <a:r>
              <a:rPr lang="fr-FR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'' 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755576" y="1889838"/>
            <a:ext cx="8064896" cy="31683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b="1" i="1" dirty="0">
                <a:solidFill>
                  <a:srgbClr val="FFFF00"/>
                </a:solidFill>
              </a:rPr>
              <a:t>A</a:t>
            </a:r>
            <a:r>
              <a:rPr lang="fr-FR" sz="3600" b="1" i="1" dirty="0" smtClean="0">
                <a:solidFill>
                  <a:srgbClr val="FFFF00"/>
                </a:solidFill>
              </a:rPr>
              <a:t> </a:t>
            </a:r>
            <a:r>
              <a:rPr lang="fr-FR" sz="3600" b="1" i="1" dirty="0">
                <a:solidFill>
                  <a:srgbClr val="FFFF00"/>
                </a:solidFill>
              </a:rPr>
              <a:t>feuilles de houx vert en été , brun en hiver </a:t>
            </a:r>
            <a:r>
              <a:rPr lang="fr-FR" sz="3600" b="1" i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fr-FR" sz="3600" b="1" i="1" dirty="0" smtClean="0">
                <a:solidFill>
                  <a:srgbClr val="FFFF00"/>
                </a:solidFill>
              </a:rPr>
              <a:t> </a:t>
            </a:r>
            <a:r>
              <a:rPr lang="fr-FR" sz="3600" b="1" i="1" dirty="0">
                <a:solidFill>
                  <a:srgbClr val="FFFF00"/>
                </a:solidFill>
              </a:rPr>
              <a:t>Fleurs jaunes en mars . </a:t>
            </a:r>
          </a:p>
          <a:p>
            <a:r>
              <a:rPr lang="fr-FR" sz="3600" b="1" i="1" dirty="0">
                <a:solidFill>
                  <a:srgbClr val="FFFF00"/>
                </a:solidFill>
              </a:rPr>
              <a:t>Hauteur : 1 m. </a:t>
            </a:r>
          </a:p>
        </p:txBody>
      </p:sp>
      <p:pic>
        <p:nvPicPr>
          <p:cNvPr id="16386" name="Picture 2" descr="C:\Users\alain\AppData\Local\Microsoft\Windows\Temporary Internet Files\Content.IE5\FNRWE1L6\Brilon,_Kurpark,_Mahonia_aquifolium_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060" y="4124360"/>
            <a:ext cx="3258238" cy="25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00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40000"/>
                <a:satMod val="350000"/>
              </a:schemeClr>
            </a:gs>
            <a:gs pos="32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7704856" cy="1224136"/>
          </a:xfrm>
        </p:spPr>
        <p:txBody>
          <a:bodyPr>
            <a:normAutofit/>
          </a:bodyPr>
          <a:lstStyle/>
          <a:p>
            <a:r>
              <a:rPr lang="fr-FR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Abéliophyllum</a:t>
            </a:r>
            <a:r>
              <a:rPr lang="fr-FR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(forsythia blanc)</a:t>
            </a:r>
            <a:endParaRPr lang="fr-FR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0" y="1628800"/>
            <a:ext cx="6408712" cy="4525963"/>
          </a:xfrm>
        </p:spPr>
        <p:txBody>
          <a:bodyPr>
            <a:normAutofit lnSpcReduction="10000"/>
          </a:bodyPr>
          <a:lstStyle/>
          <a:p>
            <a:r>
              <a:rPr lang="fr-FR" b="1" dirty="0"/>
              <a:t>A</a:t>
            </a:r>
            <a:r>
              <a:rPr lang="fr-FR" b="1" dirty="0" smtClean="0"/>
              <a:t>rbuste </a:t>
            </a:r>
            <a:r>
              <a:rPr lang="fr-FR" b="1" dirty="0"/>
              <a:t>caduc au port évasé , feuillage vert foncé devenant pourpre en automne  </a:t>
            </a:r>
            <a:r>
              <a:rPr lang="fr-FR" b="1" dirty="0" smtClean="0"/>
              <a:t>.</a:t>
            </a:r>
          </a:p>
          <a:p>
            <a:r>
              <a:rPr lang="fr-FR" b="1" dirty="0" smtClean="0"/>
              <a:t> </a:t>
            </a:r>
            <a:r>
              <a:rPr lang="fr-FR" b="1" dirty="0"/>
              <a:t>Fleurs blanches /rosées en février/mars sur le bois de l'année précédente </a:t>
            </a:r>
            <a:r>
              <a:rPr lang="fr-FR" b="1" dirty="0" smtClean="0"/>
              <a:t>.</a:t>
            </a:r>
          </a:p>
          <a:p>
            <a:r>
              <a:rPr lang="fr-FR" b="1" dirty="0" smtClean="0"/>
              <a:t> </a:t>
            </a:r>
            <a:r>
              <a:rPr lang="fr-FR" b="1" dirty="0"/>
              <a:t>H 1m80 x 1m25 </a:t>
            </a:r>
            <a:endParaRPr lang="fr-FR" b="1" dirty="0" smtClean="0"/>
          </a:p>
          <a:p>
            <a:r>
              <a:rPr lang="fr-FR" b="1" dirty="0" smtClean="0"/>
              <a:t> </a:t>
            </a:r>
            <a:r>
              <a:rPr lang="fr-FR" b="1" dirty="0"/>
              <a:t>E</a:t>
            </a:r>
            <a:r>
              <a:rPr lang="fr-FR" b="1" dirty="0" smtClean="0"/>
              <a:t>xposition </a:t>
            </a:r>
            <a:r>
              <a:rPr lang="fr-FR" b="1" dirty="0"/>
              <a:t>ensoleillée dans toutes les bonnes terres de jardin .</a:t>
            </a:r>
          </a:p>
          <a:p>
            <a:endParaRPr lang="fr-FR" dirty="0"/>
          </a:p>
        </p:txBody>
      </p:sp>
      <p:pic>
        <p:nvPicPr>
          <p:cNvPr id="10242" name="Picture 2" descr="C:\Users\alain\AppData\Local\Microsoft\Windows\Temporary Internet Files\Content.IE5\AS2Y1BBA\39919631715_e02687a568_b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007" y="2780928"/>
            <a:ext cx="1848399" cy="246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99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2481139"/>
          </a:xfrm>
        </p:spPr>
        <p:txBody>
          <a:bodyPr/>
          <a:lstStyle/>
          <a:p>
            <a:r>
              <a:rPr lang="fr-FR" b="1" dirty="0"/>
              <a:t>G</a:t>
            </a:r>
            <a:r>
              <a:rPr lang="fr-FR" b="1" dirty="0" smtClean="0"/>
              <a:t>randes </a:t>
            </a:r>
            <a:r>
              <a:rPr lang="fr-FR" b="1" dirty="0"/>
              <a:t>feuilles composées . Grandes fleurs  en épis dressés .</a:t>
            </a:r>
          </a:p>
          <a:p>
            <a:r>
              <a:rPr lang="fr-FR" b="1" dirty="0"/>
              <a:t> H 2,50mx1,50m </a:t>
            </a:r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503228" y="404664"/>
            <a:ext cx="5867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Mahonia '' </a:t>
            </a:r>
            <a:r>
              <a:rPr lang="fr-FR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charity</a:t>
            </a:r>
            <a:r>
              <a:rPr lang="fr-F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'' </a:t>
            </a:r>
          </a:p>
        </p:txBody>
      </p:sp>
      <p:pic>
        <p:nvPicPr>
          <p:cNvPr id="1026" name="Picture 2" descr="C:\Users\alain\AppData\Local\Microsoft\Windows\Temporary Internet Files\Content.IE5\AS2Y1BBA\6362165081_9c374a1c14_z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3056"/>
            <a:ext cx="2459654" cy="238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lain\AppData\Local\Microsoft\Windows\Temporary Internet Files\Content.IE5\85KYHC6G\01mahonia06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89040"/>
            <a:ext cx="2076618" cy="276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3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ain\AppData\Local\Microsoft\Windows\Temporary Internet Files\Content.IE5\XNKTEC28\01mahonia0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6374" y="-6297359"/>
            <a:ext cx="547608" cy="73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ain\AppData\Local\Microsoft\Windows\Temporary Internet Files\Content.IE5\AS2Y1BBA\Mahonia_x_media_Inflorescencia_2010-11-25_ParqueGassetCiudadReal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0" y="344895"/>
            <a:ext cx="2992099" cy="224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alain\AppData\Local\Microsoft\Windows\Temporary Internet Files\Content.IE5\J5RKWXJ5\Mahonia_x_media_Habitus_2010-11-25_ParqueGassetCiudadReal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4895"/>
            <a:ext cx="4624474" cy="616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lain\AppData\Local\Microsoft\Windows\Temporary Internet Files\Content.IE5\XNKTEC28\01mahonia0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00" y="2920599"/>
            <a:ext cx="2667317" cy="355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58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lain\AppData\Local\Microsoft\Windows\Temporary Internet Files\Content.IE5\M6FRUE24\Bush-Corylus-Avellana-Contorta-Garden-Hazel-85366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20888"/>
            <a:ext cx="4649589" cy="348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6861448" cy="1143000"/>
          </a:xfr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Noisetier tortueux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2924944"/>
            <a:ext cx="4176464" cy="2720900"/>
          </a:xfrm>
        </p:spPr>
        <p:txBody>
          <a:bodyPr>
            <a:normAutofit fontScale="25000" lnSpcReduction="20000"/>
          </a:bodyPr>
          <a:lstStyle/>
          <a:p>
            <a:r>
              <a:rPr lang="fr-FR" sz="11100" b="1" dirty="0"/>
              <a:t>R</a:t>
            </a:r>
            <a:r>
              <a:rPr lang="fr-FR" sz="11100" b="1" dirty="0" smtClean="0"/>
              <a:t>ameaux </a:t>
            </a:r>
            <a:r>
              <a:rPr lang="fr-FR" sz="11100" b="1" dirty="0"/>
              <a:t>ondulés &amp; </a:t>
            </a:r>
            <a:r>
              <a:rPr lang="fr-FR" sz="11100" b="1" dirty="0" smtClean="0"/>
              <a:t>spiralés. </a:t>
            </a:r>
          </a:p>
          <a:p>
            <a:r>
              <a:rPr lang="fr-FR" sz="11100" b="1" dirty="0" smtClean="0"/>
              <a:t>longs </a:t>
            </a:r>
            <a:r>
              <a:rPr lang="fr-FR" sz="11100" b="1" dirty="0"/>
              <a:t>chatons pendants jaunes clairs en </a:t>
            </a:r>
            <a:r>
              <a:rPr lang="fr-FR" sz="11100" b="1" dirty="0" smtClean="0"/>
              <a:t>février/mars.</a:t>
            </a:r>
          </a:p>
          <a:p>
            <a:r>
              <a:rPr lang="fr-FR" sz="11100" b="1" dirty="0" smtClean="0"/>
              <a:t>H2,50m </a:t>
            </a:r>
            <a:r>
              <a:rPr lang="fr-FR" sz="11100" b="1" dirty="0"/>
              <a:t>x2,50m </a:t>
            </a:r>
          </a:p>
          <a:p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	 </a:t>
            </a:r>
            <a:r>
              <a:rPr lang="fr-FR" b="1" dirty="0">
                <a:solidFill>
                  <a:schemeClr val="bg1"/>
                </a:solidFill>
              </a:rPr>
              <a:t>R</a:t>
            </a:r>
            <a:r>
              <a:rPr lang="fr-FR" b="1" dirty="0" smtClean="0">
                <a:solidFill>
                  <a:schemeClr val="bg1"/>
                </a:solidFill>
              </a:rPr>
              <a:t>ameaux </a:t>
            </a:r>
            <a:r>
              <a:rPr lang="fr-FR" b="1" dirty="0">
                <a:solidFill>
                  <a:schemeClr val="bg1"/>
                </a:solidFill>
              </a:rPr>
              <a:t>ondulés &amp; spiralés </a:t>
            </a:r>
            <a:r>
              <a:rPr lang="fr-FR" b="1" dirty="0" smtClean="0">
                <a:solidFill>
                  <a:schemeClr val="bg1"/>
                </a:solidFill>
              </a:rPr>
              <a:t>,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bg1"/>
                </a:solidFill>
              </a:rPr>
              <a:t>	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>
                <a:solidFill>
                  <a:schemeClr val="bg1"/>
                </a:solidFill>
              </a:rPr>
              <a:t>longs chatons pendants jaunes </a:t>
            </a:r>
            <a:r>
              <a:rPr lang="fr-FR" b="1" dirty="0" smtClean="0">
                <a:solidFill>
                  <a:schemeClr val="bg1"/>
                </a:solidFill>
              </a:rPr>
              <a:t>clairs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bg1"/>
                </a:solidFill>
              </a:rPr>
              <a:t>	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>
                <a:solidFill>
                  <a:schemeClr val="bg1"/>
                </a:solidFill>
              </a:rPr>
              <a:t>en février/mars </a:t>
            </a:r>
            <a:r>
              <a:rPr lang="fr-FR" b="1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bg1"/>
                </a:solidFill>
              </a:rPr>
              <a:t>	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>
                <a:solidFill>
                  <a:schemeClr val="bg1"/>
                </a:solidFill>
              </a:rPr>
              <a:t>H2,50m x2,50m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714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alain\AppData\Local\Microsoft\Windows\Temporary Internet Files\Content.IE5\XNKTEC28\rameaux-salix-matsudan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3006"/>
            <a:ext cx="3811322" cy="593842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alain\AppData\Local\Microsoft\Windows\Temporary Internet Files\Content.IE5\M6JTYPWF\hazel-495295_960_72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66035"/>
            <a:ext cx="4680520" cy="331236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6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ain\AppData\Local\Microsoft\Windows\Temporary Internet Files\Content.IE5\85KYHC6G\1200px-Rhaphiolepis_umbellata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5957392" cy="4428328"/>
          </a:xfrm>
          <a:prstGeom prst="rect">
            <a:avLst/>
          </a:prstGeom>
          <a:noFill/>
          <a:effectLst>
            <a:outerShdw blurRad="50800" dist="50800" dir="5400000" sx="177000" sy="177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2564904"/>
            <a:ext cx="7848872" cy="3196952"/>
          </a:xfrm>
        </p:spPr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</a:rPr>
              <a:t>Feuilles </a:t>
            </a:r>
            <a:r>
              <a:rPr lang="fr-FR" b="1" dirty="0">
                <a:solidFill>
                  <a:schemeClr val="bg1"/>
                </a:solidFill>
              </a:rPr>
              <a:t>persistantes verts &amp;  </a:t>
            </a:r>
            <a:r>
              <a:rPr lang="fr-FR" b="1" dirty="0" smtClean="0">
                <a:solidFill>
                  <a:schemeClr val="bg1"/>
                </a:solidFill>
              </a:rPr>
              <a:t>coriaces.   Floraison </a:t>
            </a:r>
            <a:r>
              <a:rPr lang="fr-FR" b="1" dirty="0">
                <a:solidFill>
                  <a:schemeClr val="bg1"/>
                </a:solidFill>
              </a:rPr>
              <a:t>de mars à juin blanche ou rose .</a:t>
            </a:r>
          </a:p>
          <a:p>
            <a:r>
              <a:rPr lang="fr-FR" b="1" dirty="0">
                <a:solidFill>
                  <a:schemeClr val="bg1"/>
                </a:solidFill>
              </a:rPr>
              <a:t>Très résistant en bord de </a:t>
            </a:r>
            <a:r>
              <a:rPr lang="fr-FR" b="1" dirty="0" smtClean="0">
                <a:solidFill>
                  <a:schemeClr val="bg1"/>
                </a:solidFill>
              </a:rPr>
              <a:t>mer.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>
                <a:solidFill>
                  <a:schemeClr val="bg1"/>
                </a:solidFill>
              </a:rPr>
              <a:t>P</a:t>
            </a:r>
            <a:r>
              <a:rPr lang="fr-FR" b="1" dirty="0" smtClean="0">
                <a:solidFill>
                  <a:schemeClr val="bg1"/>
                </a:solidFill>
              </a:rPr>
              <a:t>lantation </a:t>
            </a:r>
            <a:r>
              <a:rPr lang="fr-FR" b="1" dirty="0">
                <a:solidFill>
                  <a:schemeClr val="bg1"/>
                </a:solidFill>
              </a:rPr>
              <a:t>en sol acide </a:t>
            </a:r>
            <a:r>
              <a:rPr lang="fr-FR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H </a:t>
            </a:r>
            <a:r>
              <a:rPr lang="fr-FR" b="1" dirty="0">
                <a:solidFill>
                  <a:schemeClr val="bg1"/>
                </a:solidFill>
              </a:rPr>
              <a:t>1m x0,80m 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17778" y="332656"/>
            <a:ext cx="3908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Rhaphiolepis</a:t>
            </a:r>
            <a:endParaRPr lang="fr-FR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20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lain\AppData\Local\Microsoft\Windows\Temporary Internet Files\Content.IE5\M6JTYPWF\1200px-Rhaphiolepis_umbellata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962" y="764704"/>
            <a:ext cx="4066334" cy="547260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lain\AppData\Local\Microsoft\Windows\Temporary Internet Files\Content.IE5\85KYHC6G\Rhaphiolepis_indica_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4" y="1556792"/>
            <a:ext cx="4824537" cy="370281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17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852936"/>
            <a:ext cx="4968552" cy="3345235"/>
          </a:xfrm>
        </p:spPr>
        <p:txBody>
          <a:bodyPr>
            <a:normAutofit fontScale="85000" lnSpcReduction="20000"/>
          </a:bodyPr>
          <a:lstStyle/>
          <a:p>
            <a:r>
              <a:rPr lang="fr-FR" b="1" dirty="0" smtClean="0"/>
              <a:t> </a:t>
            </a:r>
            <a:r>
              <a:rPr lang="fr-FR" b="1" dirty="0"/>
              <a:t>G</a:t>
            </a:r>
            <a:r>
              <a:rPr lang="fr-FR" b="1" dirty="0" smtClean="0"/>
              <a:t>reffé </a:t>
            </a:r>
            <a:r>
              <a:rPr lang="fr-FR" b="1" dirty="0"/>
              <a:t>sur petite </a:t>
            </a:r>
            <a:r>
              <a:rPr lang="fr-FR" b="1" dirty="0" smtClean="0"/>
              <a:t>tige.</a:t>
            </a:r>
          </a:p>
          <a:p>
            <a:r>
              <a:rPr lang="fr-FR" b="1" dirty="0" smtClean="0"/>
              <a:t> </a:t>
            </a:r>
            <a:r>
              <a:rPr lang="fr-FR" b="1" dirty="0"/>
              <a:t>chatons en février /</a:t>
            </a:r>
            <a:r>
              <a:rPr lang="fr-FR" b="1" dirty="0" smtClean="0"/>
              <a:t>mars. </a:t>
            </a:r>
            <a:r>
              <a:rPr lang="fr-FR" b="1" dirty="0"/>
              <a:t>E</a:t>
            </a:r>
            <a:r>
              <a:rPr lang="fr-FR" b="1" dirty="0" smtClean="0"/>
              <a:t>corce </a:t>
            </a:r>
            <a:r>
              <a:rPr lang="fr-FR" b="1" dirty="0"/>
              <a:t>d'un beau brun acajou </a:t>
            </a:r>
            <a:r>
              <a:rPr lang="fr-FR" b="1" dirty="0" smtClean="0"/>
              <a:t>.</a:t>
            </a:r>
          </a:p>
          <a:p>
            <a:r>
              <a:rPr lang="fr-FR" b="1" dirty="0" smtClean="0"/>
              <a:t> </a:t>
            </a:r>
            <a:r>
              <a:rPr lang="fr-FR" b="1" dirty="0"/>
              <a:t>H 1,50m a 2m . </a:t>
            </a:r>
            <a:endParaRPr lang="fr-FR" b="1" dirty="0" smtClean="0"/>
          </a:p>
          <a:p>
            <a:r>
              <a:rPr lang="fr-FR" b="1" dirty="0" smtClean="0"/>
              <a:t> </a:t>
            </a:r>
            <a:r>
              <a:rPr lang="fr-FR" b="1" dirty="0"/>
              <a:t>Les tailler régulièrement pour conserver la belle couleur du bois .</a:t>
            </a:r>
          </a:p>
          <a:p>
            <a:r>
              <a:rPr lang="fr-FR" b="1" dirty="0"/>
              <a:t>Plantation en sol frais .</a:t>
            </a:r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051720" y="332656"/>
            <a:ext cx="4789516" cy="15388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rgbClr val="00206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Saule '' </a:t>
            </a:r>
            <a:r>
              <a:rPr lang="fr-FR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capréa</a:t>
            </a:r>
            <a:r>
              <a:rPr lang="fr-F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'' </a:t>
            </a:r>
            <a:endParaRPr lang="fr-FR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fr-FR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(pleureur)</a:t>
            </a:r>
            <a:endParaRPr lang="fr-FR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1506" name="Picture 2" descr="C:\Users\alain\AppData\Local\Microsoft\Windows\Temporary Internet Files\Content.IE5\AS2Y1BBA\39426067715_1d03dae3c4_b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98" y="2492896"/>
            <a:ext cx="388278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05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lain\AppData\Local\Microsoft\Windows\Temporary Internet Files\Content.IE5\FNRWE1L6\01salix0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0" y="688508"/>
            <a:ext cx="4164161" cy="555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alain\Desktop\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951234" cy="35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30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2276872"/>
            <a:ext cx="4730181" cy="4260722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F</a:t>
            </a:r>
            <a:r>
              <a:rPr lang="fr-FR" b="1" dirty="0" smtClean="0">
                <a:solidFill>
                  <a:schemeClr val="bg1"/>
                </a:solidFill>
              </a:rPr>
              <a:t>leurs </a:t>
            </a:r>
            <a:r>
              <a:rPr lang="fr-FR" b="1" dirty="0">
                <a:solidFill>
                  <a:schemeClr val="bg1"/>
                </a:solidFill>
              </a:rPr>
              <a:t>jaunes sans parfum de décembre à janvier . En plante grimpante il nécessite un palissage . </a:t>
            </a:r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Possibilité </a:t>
            </a:r>
            <a:r>
              <a:rPr lang="fr-FR" b="1" dirty="0">
                <a:solidFill>
                  <a:schemeClr val="bg1"/>
                </a:solidFill>
              </a:rPr>
              <a:t>de l'utiliser en couvre sol .</a:t>
            </a:r>
          </a:p>
          <a:p>
            <a:r>
              <a:rPr lang="fr-FR" b="1" dirty="0">
                <a:solidFill>
                  <a:schemeClr val="bg1"/>
                </a:solidFill>
              </a:rPr>
              <a:t>Sans exigence sur la nature du sol et l'exposition .</a:t>
            </a:r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339752" y="764704"/>
            <a:ext cx="4615366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fr-FR" sz="5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Jasmin</a:t>
            </a:r>
            <a:r>
              <a:rPr lang="fr-FR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d'hiver </a:t>
            </a:r>
            <a:r>
              <a:rPr lang="fr-FR" sz="5400" dirty="0" smtClean="0"/>
              <a:t>.</a:t>
            </a:r>
            <a:endParaRPr lang="fr-FR" sz="5400" dirty="0"/>
          </a:p>
        </p:txBody>
      </p:sp>
      <p:pic>
        <p:nvPicPr>
          <p:cNvPr id="11266" name="Picture 2" descr="C:\Users\alain\AppData\Local\Microsoft\Windows\Temporary Internet Files\Content.IE5\XNKTEC28\220px-Jasminum_nudiflorum_DSC_689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60848"/>
            <a:ext cx="210439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lain\AppData\Local\Microsoft\Windows\Temporary Internet Files\Content.IE5\85KYHC6G\220px-2006-11-16Jasminum_nudiflorum0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11" y="4221088"/>
            <a:ext cx="2123942" cy="245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77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lain\AppData\Local\Microsoft\Windows\Temporary Internet Files\Content.IE5\M6JTYPWF\2015-12-27_13_56_24_Winter_Jasmine_blooming_at_the_Franklin_Farm_Shopping_Center_in_the_Franklin_Farm_section_of_Oak_Hill,_Fairfax_County,_Virginia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526696" cy="553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21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alain\AppData\Local\Microsoft\Windows\Temporary Internet Files\Content.IE5\AS2Y1BBA\Abeliophyllum_distichum_0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656"/>
            <a:ext cx="4680520" cy="623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alain\AppData\Local\Microsoft\Windows\Temporary Internet Files\Content.IE5\XNKTEC28\8571978321_fbd1e1d9e6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35438"/>
            <a:ext cx="4104456" cy="273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72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1878409"/>
          </a:xfrm>
        </p:spPr>
        <p:txBody>
          <a:bodyPr/>
          <a:lstStyle/>
          <a:p>
            <a:r>
              <a:rPr lang="fr-FR" b="1" dirty="0" smtClean="0"/>
              <a:t>Il existe une variété couvre-sol « marée d’or »</a:t>
            </a:r>
          </a:p>
          <a:p>
            <a:r>
              <a:rPr lang="fr-FR" b="1" dirty="0" smtClean="0"/>
              <a:t>Les deux variétés se taillent dès la floraison terminée.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1475656" y="332656"/>
            <a:ext cx="56166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Forsythia jaune</a:t>
            </a:r>
            <a:endParaRPr lang="fr-FR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338" name="Picture 2" descr="C:\Users\alain\AppData\Local\Microsoft\Windows\Temporary Internet Files\Content.IE5\AS2Y1BBA\5593723650_0abbfd0fee_b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49080"/>
            <a:ext cx="3136250" cy="21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ain\Desktop\f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867249"/>
            <a:ext cx="2431877" cy="243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1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lain\Desktop\20191209_172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840760" cy="384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78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ain\AppData\Local\Microsoft\Windows\Temporary Internet Files\Content.IE5\XNKTEC28\200707_x_Bruyère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176464" cy="312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lain\AppData\Local\Microsoft\Windows\Temporary Internet Files\Content.IE5\85KYHC6G\fanfan76138177667676_art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295232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lain\AppData\Local\Microsoft\Windows\Temporary Internet Files\Content.IE5\XNKTEC28\Erica_herbacea_L_02HD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3084349" cy="231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lain\AppData\Local\Microsoft\Windows\Temporary Internet Files\Content.IE5\XNKTEC28\Erica_carnea_002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2996952"/>
            <a:ext cx="2736305" cy="205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 rot="21008583">
            <a:off x="683568" y="5457902"/>
            <a:ext cx="338437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Bruyères  d’hiver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8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412776"/>
            <a:ext cx="8229600" cy="1440160"/>
          </a:xfrm>
        </p:spPr>
        <p:txBody>
          <a:bodyPr/>
          <a:lstStyle/>
          <a:p>
            <a:r>
              <a:rPr lang="fr-FR" b="1" dirty="0" smtClean="0"/>
              <a:t>Fleurs simples, rose d’octobre à janvier.</a:t>
            </a:r>
          </a:p>
          <a:p>
            <a:r>
              <a:rPr lang="fr-FR" b="1" dirty="0" smtClean="0"/>
              <a:t>Exposition ombragée &amp; terre de bruyère.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1146047" y="332656"/>
            <a:ext cx="67237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Camèlia</a:t>
            </a:r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« </a:t>
            </a:r>
            <a:r>
              <a:rPr lang="fr-FR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sasanqua</a:t>
            </a:r>
            <a:r>
              <a:rPr lang="fr-F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»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3" name="Picture 3" descr="C:\Users\alain\AppData\Local\Microsoft\Windows\Temporary Internet Files\Content.IE5\XNKTEC28\Camellia_sasanqua1JAM34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261" y="3068960"/>
            <a:ext cx="4536504" cy="340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80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ain\AppData\Local\Microsoft\Windows\Temporary Internet Files\Content.IE5\M6JTYPWF\Camellia_sasanqua-3-0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13296"/>
            <a:ext cx="5904656" cy="636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37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ain\AppData\Local\Microsoft\Windows\Temporary Internet Files\Content.IE5\AS2Y1BBA\Chimonanthus_praecox_00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52936"/>
            <a:ext cx="4775974" cy="379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656184"/>
          </a:xfr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Chinomantus</a:t>
            </a:r>
            <a:r>
              <a:rPr lang="fr-FR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 </a:t>
            </a:r>
            <a:r>
              <a:rPr lang="fr-FR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praecox</a:t>
            </a:r>
            <a:r>
              <a:rPr lang="fr-FR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»</a:t>
            </a:r>
            <a:br>
              <a:rPr lang="fr-FR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fr-FR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(douceur d’hiver</a:t>
            </a:r>
            <a:r>
              <a:rPr lang="fr-FR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214" y="2708920"/>
            <a:ext cx="8517632" cy="2725763"/>
          </a:xfrm>
        </p:spPr>
        <p:txBody>
          <a:bodyPr/>
          <a:lstStyle/>
          <a:p>
            <a:r>
              <a:rPr lang="fr-FR" b="1" dirty="0" smtClean="0"/>
              <a:t>Arbuste caduc. Au cœur de l’hiver ses rameaux portent des fleurs en coupe jaune / ivoire,  </a:t>
            </a:r>
          </a:p>
          <a:p>
            <a:r>
              <a:rPr lang="fr-FR" b="1" dirty="0" smtClean="0"/>
              <a:t>au centre marron &amp; très parfumées.</a:t>
            </a:r>
          </a:p>
          <a:p>
            <a:r>
              <a:rPr lang="fr-FR" b="1" dirty="0" smtClean="0"/>
              <a:t>H : 2,5m x 2m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3706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802</TotalTime>
  <Words>407</Words>
  <Application>Microsoft Office PowerPoint</Application>
  <PresentationFormat>Affichage à l'écran (4:3)</PresentationFormat>
  <Paragraphs>67</Paragraphs>
  <Slides>29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31" baseType="lpstr">
      <vt:lpstr>Thème Office</vt:lpstr>
      <vt:lpstr>Angles</vt:lpstr>
      <vt:lpstr>Présentation PowerPoint</vt:lpstr>
      <vt:lpstr>Abéliophyllum (forsythia blanc)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Chinomantus « praecox » (douceur d’hiver)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Noisetier tortueux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alain</dc:creator>
  <cp:lastModifiedBy>alain</cp:lastModifiedBy>
  <cp:revision>72</cp:revision>
  <dcterms:created xsi:type="dcterms:W3CDTF">2019-12-07T11:32:55Z</dcterms:created>
  <dcterms:modified xsi:type="dcterms:W3CDTF">2019-12-09T17:45:21Z</dcterms:modified>
</cp:coreProperties>
</file>